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280" autoAdjust="0"/>
  </p:normalViewPr>
  <p:slideViewPr>
    <p:cSldViewPr snapToGrid="0">
      <p:cViewPr varScale="1">
        <p:scale>
          <a:sx n="68" d="100"/>
          <a:sy n="68" d="100"/>
        </p:scale>
        <p:origin x="82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1AF9B-B9F4-4BAC-A72A-CAD679A7B98C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81154-E212-44B1-A0F1-93A1B9861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4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735E8-80D5-4C4C-B9BC-46417BB8D753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78947-0B3D-4EB7-AC5E-F0442B265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262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78947-0B3D-4EB7-AC5E-F0442B265E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517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78947-0B3D-4EB7-AC5E-F0442B265E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31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78947-0B3D-4EB7-AC5E-F0442B265ED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34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 Introduction to Complementary and Alternative Medicine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Jor</a:t>
            </a:r>
            <a:r>
              <a:rPr lang="en-US" dirty="0"/>
              <a:t>-El Isaac</a:t>
            </a:r>
          </a:p>
        </p:txBody>
      </p:sp>
    </p:spTree>
    <p:extLst>
      <p:ext uri="{BB962C8B-B14F-4D97-AF65-F5344CB8AC3E}">
        <p14:creationId xmlns:p14="http://schemas.microsoft.com/office/powerpoint/2010/main" val="47353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Ayurveda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2800" dirty="0"/>
              <a:t>strives to create harmony between the body, mind, and spirit</a:t>
            </a:r>
          </a:p>
          <a:p>
            <a:r>
              <a:rPr lang="en-US" sz="2800" dirty="0"/>
              <a:t>maintaining this balance prevents illness, treats acute conditions, and contributes to a long and healthy life</a:t>
            </a:r>
          </a:p>
        </p:txBody>
      </p:sp>
    </p:spTree>
    <p:extLst>
      <p:ext uri="{BB962C8B-B14F-4D97-AF65-F5344CB8AC3E}">
        <p14:creationId xmlns:p14="http://schemas.microsoft.com/office/powerpoint/2010/main" val="210840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Chinese Medicine (TCM)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Descendant of one of the oldest and continuously practiced systems of medicine in the world</a:t>
            </a:r>
          </a:p>
          <a:p>
            <a:r>
              <a:rPr lang="en-US" sz="2800" dirty="0"/>
              <a:t>Can trace its roots back 2500 years</a:t>
            </a:r>
          </a:p>
          <a:p>
            <a:r>
              <a:rPr lang="en-US" sz="2800" dirty="0"/>
              <a:t>Utilizes acupuncture, cupping, dermal friction (scrapping), </a:t>
            </a:r>
            <a:r>
              <a:rPr lang="en-US" sz="2800" dirty="0" err="1"/>
              <a:t>moxibustion</a:t>
            </a:r>
            <a:r>
              <a:rPr lang="en-US" sz="2800" dirty="0"/>
              <a:t>, Chinese herbs, </a:t>
            </a:r>
            <a:r>
              <a:rPr lang="en-US" sz="2800" dirty="0" err="1"/>
              <a:t>tui</a:t>
            </a:r>
            <a:r>
              <a:rPr lang="en-US" sz="2800" dirty="0"/>
              <a:t> na (massage), and dietary therapies.</a:t>
            </a:r>
          </a:p>
          <a:p>
            <a:r>
              <a:rPr lang="en-US" sz="2800" dirty="0"/>
              <a:t>TCM is based on the Chinese concept of "Qi" (</a:t>
            </a:r>
            <a:r>
              <a:rPr lang="en-US" sz="2800" dirty="0" err="1"/>
              <a:t>chee</a:t>
            </a:r>
            <a:r>
              <a:rPr lang="en-US" sz="2800" dirty="0"/>
              <a:t>) and the theory of "yin and yang" (the harmony of opposites).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23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11232"/>
            <a:ext cx="8596668" cy="459802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Acupuncture</a:t>
            </a:r>
            <a:r>
              <a:rPr lang="en-US" sz="2000" dirty="0"/>
              <a:t>- based on the premise that there are patterns of energy flow (Qi) through the body that are essential for health.</a:t>
            </a:r>
          </a:p>
          <a:p>
            <a:r>
              <a:rPr lang="en-US" sz="2000" dirty="0"/>
              <a:t>thin needles are inserted into the body which are manipulated manually or by electrical stimulation to unblock clogged energy paths allowing Qi to flow.</a:t>
            </a:r>
          </a:p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Cupping - </a:t>
            </a:r>
            <a:r>
              <a:rPr lang="en-US" sz="2000" dirty="0">
                <a:solidFill>
                  <a:schemeClr val="tx1"/>
                </a:solidFill>
              </a:rPr>
              <a:t>involves heating the air inside a glass cup which creates a vacuum. Cups are then placed on the skin. This pulls the skin moving or stimulating the flow of Qi</a:t>
            </a:r>
          </a:p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Dermal friction- </a:t>
            </a:r>
            <a:r>
              <a:rPr lang="en-US" sz="2000" dirty="0">
                <a:solidFill>
                  <a:schemeClr val="tx1"/>
                </a:solidFill>
              </a:rPr>
              <a:t>(called "</a:t>
            </a:r>
            <a:r>
              <a:rPr lang="en-US" sz="2000" dirty="0" err="1">
                <a:solidFill>
                  <a:schemeClr val="tx1"/>
                </a:solidFill>
              </a:rPr>
              <a:t>gua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sha</a:t>
            </a:r>
            <a:r>
              <a:rPr lang="en-US" sz="2000" dirty="0">
                <a:solidFill>
                  <a:schemeClr val="tx1"/>
                </a:solidFill>
              </a:rPr>
              <a:t>" and pronounced "</a:t>
            </a:r>
            <a:r>
              <a:rPr lang="en-US" sz="2000" dirty="0" err="1">
                <a:solidFill>
                  <a:schemeClr val="tx1"/>
                </a:solidFill>
              </a:rPr>
              <a:t>gwa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shaw</a:t>
            </a:r>
            <a:r>
              <a:rPr lang="en-US" sz="2000" dirty="0">
                <a:solidFill>
                  <a:schemeClr val="tx1"/>
                </a:solidFill>
              </a:rPr>
              <a:t>") involves increasing circulation at the surface of the skin by means of "scraping" the skin vigorously with a blunt edged object</a:t>
            </a:r>
          </a:p>
          <a:p>
            <a:r>
              <a:rPr lang="en-US" sz="2000" dirty="0">
                <a:solidFill>
                  <a:schemeClr val="tx1"/>
                </a:solidFill>
              </a:rPr>
              <a:t>Used to treat early stage colds and flu, muscle pain, headache, and fever.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723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90746"/>
            <a:ext cx="8596668" cy="4743793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Moxibustion- </a:t>
            </a:r>
            <a:r>
              <a:rPr lang="en-US" sz="2000" dirty="0">
                <a:solidFill>
                  <a:schemeClr val="tx1"/>
                </a:solidFill>
              </a:rPr>
              <a:t>a form of heat therapy in which dried plant materials called "moxa" are burned on or very near the surface of the skin.</a:t>
            </a:r>
          </a:p>
          <a:p>
            <a:r>
              <a:rPr lang="en-US" sz="2000" dirty="0">
                <a:solidFill>
                  <a:schemeClr val="tx1"/>
                </a:solidFill>
              </a:rPr>
              <a:t>Used to warm and invigorate the flow of Qi in the body and dispel certain pathogenic influences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Chinese Herbs- </a:t>
            </a:r>
            <a:r>
              <a:rPr lang="en-US" sz="2000" dirty="0">
                <a:solidFill>
                  <a:schemeClr val="tx1"/>
                </a:solidFill>
              </a:rPr>
              <a:t>most widely used Traditional Chinese Medicine (TCM) treatment. Substances currently in use, include plant, animal, and mineral substances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Prepared as herbal powders, syrups, salves, and pill and tablet form.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Tui</a:t>
            </a:r>
            <a:r>
              <a:rPr lang="en-US" sz="2000" dirty="0">
                <a:solidFill>
                  <a:schemeClr val="tx1"/>
                </a:solidFill>
              </a:rPr>
              <a:t> na- (pronounced "twee </a:t>
            </a:r>
            <a:r>
              <a:rPr lang="en-US" sz="2000" dirty="0" err="1">
                <a:solidFill>
                  <a:schemeClr val="tx1"/>
                </a:solidFill>
              </a:rPr>
              <a:t>naw</a:t>
            </a:r>
            <a:r>
              <a:rPr lang="en-US" sz="2000" dirty="0">
                <a:solidFill>
                  <a:schemeClr val="tx1"/>
                </a:solidFill>
              </a:rPr>
              <a:t>"), means "pinch and pull”.</a:t>
            </a:r>
          </a:p>
          <a:p>
            <a:r>
              <a:rPr lang="en-US" sz="2000" dirty="0">
                <a:solidFill>
                  <a:schemeClr val="tx1"/>
                </a:solidFill>
              </a:rPr>
              <a:t>Therapeutic massage used to address specific patterns of disharmony and restore flow of Qi.</a:t>
            </a:r>
          </a:p>
          <a:p>
            <a:r>
              <a:rPr lang="en-US" sz="2000" dirty="0">
                <a:solidFill>
                  <a:schemeClr val="tx1"/>
                </a:solidFill>
              </a:rPr>
              <a:t>Dietary therapy- Uses food as an important way to treat illness and maintain health.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17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Complementary and Alternative Medicine?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If a non-mainstream practice is used together with  conventional medicine, it’s considered “complementary”.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If a non-mainstream practice is used in place of conventional medicine, it’s considered “alternative.”</a:t>
            </a:r>
          </a:p>
          <a:p>
            <a:endParaRPr lang="en-US" sz="2400" dirty="0"/>
          </a:p>
          <a:p>
            <a:r>
              <a:rPr lang="en-US" sz="2400" dirty="0"/>
              <a:t>So CAM is any of a range of medical therapies that fall beyond the scope of scientific medicine but may be used alongside it in the treatment of disease and ill health.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47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major areas of CAM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2781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Whole medical systems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Mind-body medicine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Biologically based practices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Manipulative and body-based practices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Energy medicine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85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Whole medical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91479"/>
            <a:ext cx="8596668" cy="4649884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</a:rPr>
              <a:t>Ancient healing systems</a:t>
            </a:r>
            <a:r>
              <a:rPr lang="en-US" sz="2200" dirty="0"/>
              <a:t>. </a:t>
            </a:r>
            <a:r>
              <a:rPr lang="en-US" sz="2200" dirty="0">
                <a:solidFill>
                  <a:schemeClr val="tx1"/>
                </a:solidFill>
              </a:rPr>
              <a:t>In practice long before Conventional Western medicine. Include </a:t>
            </a: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</a:rPr>
              <a:t>Ayurveda</a:t>
            </a:r>
            <a:r>
              <a:rPr lang="en-US" sz="2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(traditional Hindu medicine) and </a:t>
            </a: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</a:rPr>
              <a:t>traditional Chinese medicine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  <a:endParaRPr lang="en-US" sz="2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</a:rPr>
              <a:t>Homeopathy</a:t>
            </a:r>
            <a:r>
              <a:rPr lang="en-US" sz="2200" b="1" dirty="0"/>
              <a:t> </a:t>
            </a:r>
            <a:r>
              <a:rPr lang="en-US" sz="2200" dirty="0">
                <a:solidFill>
                  <a:schemeClr val="tx1"/>
                </a:solidFill>
              </a:rPr>
              <a:t>uses minute doses of a substance that cause symptoms to stimulate the body's self-healing response.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</a:rPr>
              <a:t>Naturopathy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focuses on noninvasive treatments to help your body heal itself. Includes practices, such as 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massage, acupuncture, herbal remedies, exercise and lifestyle counseling.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Differentiating between therapies can be difficult since some systems use techniques from more than one category.</a:t>
            </a:r>
          </a:p>
        </p:txBody>
      </p:sp>
    </p:spTree>
    <p:extLst>
      <p:ext uri="{BB962C8B-B14F-4D97-AF65-F5344CB8AC3E}">
        <p14:creationId xmlns:p14="http://schemas.microsoft.com/office/powerpoint/2010/main" val="255502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Mind-Body 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Mind-body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medicine </a:t>
            </a:r>
            <a:r>
              <a:rPr lang="en-US" sz="2800" dirty="0"/>
              <a:t>uses the power of thoughts and emotions to influence physical health</a:t>
            </a:r>
          </a:p>
          <a:p>
            <a:r>
              <a:rPr lang="en-US" sz="2800" dirty="0"/>
              <a:t>Includes meditation, prayer, relaxation and art therapies.</a:t>
            </a:r>
          </a:p>
        </p:txBody>
      </p:sp>
    </p:spTree>
    <p:extLst>
      <p:ext uri="{BB962C8B-B14F-4D97-AF65-F5344CB8AC3E}">
        <p14:creationId xmlns:p14="http://schemas.microsoft.com/office/powerpoint/2010/main" val="4078971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Biologically based practices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Treatments use all natural ingredients</a:t>
            </a:r>
          </a:p>
          <a:p>
            <a:r>
              <a:rPr lang="en-US" sz="2800" dirty="0"/>
              <a:t>Herbs and supplements can be taken as teas, oils, syrups, powders, tablets or capsules</a:t>
            </a:r>
          </a:p>
          <a:p>
            <a:r>
              <a:rPr lang="en-US" sz="2800" dirty="0"/>
              <a:t>Examples of herbs include Ginseng, Ginkgo and Echinacea.</a:t>
            </a:r>
          </a:p>
        </p:txBody>
      </p:sp>
    </p:spTree>
    <p:extLst>
      <p:ext uri="{BB962C8B-B14F-4D97-AF65-F5344CB8AC3E}">
        <p14:creationId xmlns:p14="http://schemas.microsoft.com/office/powerpoint/2010/main" val="773568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Manipulation and body-based practices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Uses human touch to move or manipulate a specific part of your body</a:t>
            </a:r>
          </a:p>
          <a:p>
            <a:endParaRPr lang="en-US" sz="2800" dirty="0"/>
          </a:p>
          <a:p>
            <a:r>
              <a:rPr lang="en-US" sz="2800" dirty="0"/>
              <a:t>Includes chiropractic and osteopathic manipulation and massage.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54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Energy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</a:rPr>
              <a:t>medicine,energy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therapy, energy healing, or spiritual healing </a:t>
            </a:r>
            <a:r>
              <a:rPr lang="en-US" sz="2400" dirty="0"/>
              <a:t>are branches of alternative medicine.</a:t>
            </a:r>
          </a:p>
          <a:p>
            <a:endParaRPr lang="en-US" sz="2400" dirty="0"/>
          </a:p>
          <a:p>
            <a:r>
              <a:rPr lang="en-US" sz="2400" dirty="0"/>
              <a:t>Based on the belief that healers can channel healing energy into a patient and effect positive results</a:t>
            </a:r>
          </a:p>
          <a:p>
            <a:endParaRPr lang="en-US" sz="2400" dirty="0"/>
          </a:p>
          <a:p>
            <a:r>
              <a:rPr lang="en-US" sz="2400" dirty="0"/>
              <a:t>Energy therapies include qi gong, therapeutic touch, reiki and magnet therapy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079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Whole Medical Systems (Ayurveda)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Considered to be the world's oldest healthcare system</a:t>
            </a:r>
          </a:p>
          <a:p>
            <a:r>
              <a:rPr lang="en-US" sz="2800" dirty="0"/>
              <a:t>Originated in India</a:t>
            </a:r>
          </a:p>
          <a:p>
            <a:r>
              <a:rPr lang="en-US" sz="2800" dirty="0"/>
              <a:t>Named for the Sanskrit word meaning the "science of life“</a:t>
            </a:r>
          </a:p>
          <a:p>
            <a:r>
              <a:rPr lang="en-US" sz="2800" dirty="0"/>
              <a:t>Founded upon belief that all areas of life impact health</a:t>
            </a:r>
          </a:p>
          <a:p>
            <a:r>
              <a:rPr lang="en-US" sz="2800" dirty="0"/>
              <a:t>Uses Massage and dietary therapies and Integrative healthcare </a:t>
            </a:r>
          </a:p>
        </p:txBody>
      </p:sp>
    </p:spTree>
    <p:extLst>
      <p:ext uri="{BB962C8B-B14F-4D97-AF65-F5344CB8AC3E}">
        <p14:creationId xmlns:p14="http://schemas.microsoft.com/office/powerpoint/2010/main" val="40630200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1269</TotalTime>
  <Words>758</Words>
  <Application>Microsoft Office PowerPoint</Application>
  <PresentationFormat>Widescreen</PresentationFormat>
  <Paragraphs>73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</vt:lpstr>
      <vt:lpstr>An Introduction to Complementary and Alternative Medicine</vt:lpstr>
      <vt:lpstr>What is Complementary and Alternative Medicine?</vt:lpstr>
      <vt:lpstr>5 major areas of CAM</vt:lpstr>
      <vt:lpstr>Whole medical systems</vt:lpstr>
      <vt:lpstr>Mind-Body medicine</vt:lpstr>
      <vt:lpstr>Biologically based practices </vt:lpstr>
      <vt:lpstr>Manipulation and body-based practices</vt:lpstr>
      <vt:lpstr>Energy medicine</vt:lpstr>
      <vt:lpstr>Whole Medical Systems (Ayurveda)</vt:lpstr>
      <vt:lpstr>Ayurveda</vt:lpstr>
      <vt:lpstr>Traditional Chinese Medicine (TCM)</vt:lpstr>
      <vt:lpstr>TCM</vt:lpstr>
      <vt:lpstr>TCM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Complementary and Alternative Medicine</dc:title>
  <dc:creator>Jorel Isaac</dc:creator>
  <cp:lastModifiedBy>Jorel Isaac</cp:lastModifiedBy>
  <cp:revision>14</cp:revision>
  <dcterms:created xsi:type="dcterms:W3CDTF">2017-04-23T00:48:40Z</dcterms:created>
  <dcterms:modified xsi:type="dcterms:W3CDTF">2017-04-23T21:58:20Z</dcterms:modified>
</cp:coreProperties>
</file>